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6" r:id="rId2"/>
  </p:sldMasterIdLst>
  <p:sldIdLst>
    <p:sldId id="256" r:id="rId3"/>
    <p:sldId id="267" r:id="rId4"/>
    <p:sldId id="269" r:id="rId5"/>
    <p:sldId id="257" r:id="rId6"/>
    <p:sldId id="262" r:id="rId7"/>
    <p:sldId id="263" r:id="rId8"/>
    <p:sldId id="276" r:id="rId9"/>
    <p:sldId id="264" r:id="rId10"/>
    <p:sldId id="265" r:id="rId11"/>
    <p:sldId id="270" r:id="rId12"/>
    <p:sldId id="273" r:id="rId13"/>
    <p:sldId id="271" r:id="rId14"/>
    <p:sldId id="272" r:id="rId15"/>
    <p:sldId id="277" r:id="rId16"/>
    <p:sldId id="274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78" r:id="rId26"/>
    <p:sldId id="289" r:id="rId27"/>
    <p:sldId id="275" r:id="rId28"/>
    <p:sldId id="280" r:id="rId29"/>
    <p:sldId id="290" r:id="rId30"/>
    <p:sldId id="291" r:id="rId31"/>
    <p:sldId id="293" r:id="rId32"/>
    <p:sldId id="292" r:id="rId33"/>
    <p:sldId id="26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7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45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19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69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00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85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2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7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54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92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63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2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8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2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7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2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6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88B7E-613E-406C-A7E7-D971DE72C69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E86A9-0BC4-4E27-8859-6029D5EAF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0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656" y="1556792"/>
            <a:ext cx="8568952" cy="837860"/>
          </a:xfrm>
        </p:spPr>
        <p:txBody>
          <a:bodyPr/>
          <a:lstStyle/>
          <a:p>
            <a:pPr algn="l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Abnormal Event Detection 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780928"/>
            <a:ext cx="7715304" cy="314327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Guide: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Dr.Shylaja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 and Head of Department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Information Science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PESIT,Bangalore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members:</a:t>
            </a:r>
          </a:p>
          <a:p>
            <a:pPr algn="l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    Akshay Adiga	      :  1PI12IS009</a:t>
            </a:r>
          </a:p>
          <a:p>
            <a:pPr algn="l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    Mahesh S K 	      :  1PI12IS050</a:t>
            </a:r>
          </a:p>
          <a:p>
            <a:pPr algn="l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   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Prajwal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Vasisht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:  1PI12IS073</a:t>
            </a:r>
          </a:p>
          <a:p>
            <a:pPr algn="ctr"/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16632"/>
            <a:ext cx="1169905" cy="1368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3" y="2657478"/>
            <a:ext cx="9156281" cy="4029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 </a:t>
            </a:r>
            <a:r>
              <a:rPr lang="en-US" dirty="0"/>
              <a:t>: Divide each scaled frame into equal </a:t>
            </a:r>
            <a:r>
              <a:rPr lang="en-US" dirty="0" smtClean="0"/>
              <a:t>non-overlapping </a:t>
            </a:r>
            <a:r>
              <a:rPr lang="en-US" dirty="0"/>
              <a:t>region called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patches</a:t>
            </a:r>
          </a:p>
          <a:p>
            <a:pPr lvl="1"/>
            <a:r>
              <a:rPr lang="en-US" dirty="0"/>
              <a:t>Each patch is 10x10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7544" y="3284984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20x20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544" y="4293096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30x40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544" y="5373216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123728" y="3356992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123728" y="436510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123728" y="544522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744"/>
            <a:ext cx="9144000" cy="5202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scaling?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0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 </a:t>
            </a:r>
            <a:r>
              <a:rPr lang="en-US" dirty="0"/>
              <a:t>: Corresponding patches in 5 consecutive </a:t>
            </a:r>
            <a:r>
              <a:rPr lang="en-US" dirty="0" smtClean="0"/>
              <a:t>frames are </a:t>
            </a:r>
            <a:r>
              <a:rPr lang="en-US" dirty="0"/>
              <a:t>stacked to form 10x10x5 3-D matrix </a:t>
            </a:r>
            <a:r>
              <a:rPr lang="en-US" dirty="0" smtClean="0"/>
              <a:t>called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24336"/>
            <a:ext cx="1165197" cy="371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54" y="3212976"/>
            <a:ext cx="966902" cy="332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82" y="3501008"/>
            <a:ext cx="2637816" cy="181795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2352821" y="4875058"/>
            <a:ext cx="1756333" cy="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5076056" y="4875058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11760" y="4505726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Patches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21118" y="4513520"/>
            <a:ext cx="14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 to 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5 </a:t>
            </a:r>
            <a:r>
              <a:rPr lang="en-US" dirty="0"/>
              <a:t>: For every 5 consecutive frames cube are formed and for each of these cube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3-D gradient feature</a:t>
            </a:r>
            <a:r>
              <a:rPr lang="en-US" dirty="0"/>
              <a:t> is generated by applying sobel derivative function which is 1500 </a:t>
            </a:r>
            <a:r>
              <a:rPr lang="en-US" dirty="0" smtClean="0"/>
              <a:t>dimension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</a:t>
            </a:r>
            <a:r>
              <a:rPr lang="en-US" dirty="0"/>
              <a:t>: Feature with </a:t>
            </a:r>
            <a:r>
              <a:rPr lang="en-US" dirty="0" smtClean="0"/>
              <a:t>1500 </a:t>
            </a:r>
            <a:r>
              <a:rPr lang="en-US" dirty="0"/>
              <a:t>dimension</a:t>
            </a:r>
          </a:p>
          <a:p>
            <a:pPr lvl="1"/>
            <a:r>
              <a:rPr lang="en-US" dirty="0"/>
              <a:t>Ready to be applied as input to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6" y="3511098"/>
            <a:ext cx="654458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0" y="2463477"/>
            <a:ext cx="78867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6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Algorithm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5" y="1825625"/>
            <a:ext cx="6240910" cy="4351338"/>
          </a:xfrm>
        </p:spPr>
      </p:pic>
    </p:spTree>
    <p:extLst>
      <p:ext uri="{BB962C8B-B14F-4D97-AF65-F5344CB8AC3E}">
        <p14:creationId xmlns:p14="http://schemas.microsoft.com/office/powerpoint/2010/main" val="38869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51520" y="213285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520" y="2780928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1520" y="3429000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520" y="4077072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1520" y="4725144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520" y="537321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615601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(Feature vector)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772816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1500 dimension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843808" y="3501008"/>
            <a:ext cx="1440160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12160" y="407707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Si Vector</a:t>
            </a:r>
          </a:p>
          <a:p>
            <a:r>
              <a:rPr lang="en-US" dirty="0" smtClean="0"/>
              <a:t>(for each pass)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96137" y="2924944"/>
            <a:ext cx="188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x 10 dimension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45264" y="2733425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K-means with </a:t>
            </a:r>
          </a:p>
          <a:p>
            <a:r>
              <a:rPr lang="en-US" dirty="0" smtClean="0"/>
              <a:t>10 centers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76056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508104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40152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72200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804248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36296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68344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644008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00392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532440" y="3501008"/>
            <a:ext cx="467545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Si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Delta t </a:t>
            </a:r>
            <a:r>
              <a:rPr lang="en-US" dirty="0" smtClean="0">
                <a:solidFill>
                  <a:srgbClr val="000000"/>
                </a:solidFill>
              </a:rPr>
              <a:t>is set to 0.0001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n-US" dirty="0" smtClean="0"/>
              <a:t>is the initial Si vector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Delta Si </a:t>
            </a:r>
            <a:r>
              <a:rPr lang="en-US" dirty="0" smtClean="0"/>
              <a:t>is difference in L value in 2 iterations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6698341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Beta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n-US" dirty="0"/>
              <a:t>is </a:t>
            </a:r>
            <a:r>
              <a:rPr lang="en-US" dirty="0" smtClean="0"/>
              <a:t>obtained vector in the previous equation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Xj</a:t>
            </a:r>
            <a:r>
              <a:rPr lang="en-US" dirty="0" smtClean="0"/>
              <a:t> is the current feature</a:t>
            </a:r>
            <a:endParaRPr lang="en-US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calculated for each feature in the feature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ector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7" y="2420888"/>
            <a:ext cx="483937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Gamma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n-US" dirty="0"/>
              <a:t>is obtained </a:t>
            </a:r>
            <a:r>
              <a:rPr lang="en-US" dirty="0" smtClean="0"/>
              <a:t>from equation 6</a:t>
            </a:r>
            <a:endParaRPr lang="en-US" dirty="0"/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Xj</a:t>
            </a:r>
            <a:r>
              <a:rPr lang="en-US" dirty="0"/>
              <a:t> is the current feature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is the vector obtained in the previous equation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Lamda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is set to 0.04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4" y="2752630"/>
            <a:ext cx="742101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9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Abnormal Event?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144000" cy="28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3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Convergence based on L value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parameters calculated previously L value is calculated</a:t>
            </a:r>
          </a:p>
          <a:p>
            <a:r>
              <a:rPr lang="en-US" dirty="0" smtClean="0"/>
              <a:t>L denotes the energy and it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decreases</a:t>
            </a:r>
            <a:r>
              <a:rPr lang="en-US" dirty="0" smtClean="0"/>
              <a:t> with each iteration</a:t>
            </a:r>
          </a:p>
          <a:p>
            <a:r>
              <a:rPr lang="en-US" dirty="0" smtClean="0"/>
              <a:t>So when different in L value between 2 iteration is </a:t>
            </a:r>
            <a:endParaRPr lang="en-US" dirty="0"/>
          </a:p>
          <a:p>
            <a:pPr lvl="1"/>
            <a:r>
              <a:rPr lang="en-US" dirty="0" smtClean="0"/>
              <a:t>Negative</a:t>
            </a:r>
          </a:p>
          <a:p>
            <a:pPr lvl="2"/>
            <a:r>
              <a:rPr lang="en-US" dirty="0" smtClean="0"/>
              <a:t>Implies energy is decreased</a:t>
            </a:r>
          </a:p>
          <a:p>
            <a:pPr lvl="2"/>
            <a:r>
              <a:rPr lang="en-US" dirty="0" smtClean="0"/>
              <a:t>Continue with the loop for convergence </a:t>
            </a:r>
          </a:p>
          <a:p>
            <a:pPr lvl="1"/>
            <a:r>
              <a:rPr lang="en-US" dirty="0" smtClean="0"/>
              <a:t>Positive</a:t>
            </a:r>
          </a:p>
          <a:p>
            <a:pPr lvl="2"/>
            <a:r>
              <a:rPr lang="en-US" dirty="0" smtClean="0"/>
              <a:t>Implies energy is increased</a:t>
            </a:r>
          </a:p>
          <a:p>
            <a:pPr lvl="2"/>
            <a:r>
              <a:rPr lang="en-US" dirty="0" smtClean="0"/>
              <a:t>Converged - End the loop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2204864"/>
            <a:ext cx="687801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7384"/>
            <a:ext cx="78867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7886700" cy="4351338"/>
          </a:xfrm>
        </p:spPr>
        <p:txBody>
          <a:bodyPr/>
          <a:lstStyle/>
          <a:p>
            <a:r>
              <a:rPr lang="en-US" dirty="0" smtClean="0"/>
              <a:t>Change X and continue the process till X vector is empty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4331" y="249289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4331" y="3140968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4331" y="3789040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4331" y="4437112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4331" y="5085184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331" y="573325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5852" y="65160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(Feature vector)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2130590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1500 dimension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196965" y="3858782"/>
            <a:ext cx="539553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83968" y="2492896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283968" y="3140968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83968" y="3789040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83968" y="4437112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83968" y="5085184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83968" y="5733256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39952" y="645333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Gamma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2132856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 dimension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70955" y="249289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70955" y="3140968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70955" y="3789040"/>
            <a:ext cx="2433493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70955" y="4437112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70955" y="5085184"/>
            <a:ext cx="2433493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0955" y="573325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22476" y="65160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(Feature vector)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58987" y="2132856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1500 dimension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5211576" y="3858782"/>
            <a:ext cx="539553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7384"/>
            <a:ext cx="78867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Explained..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7886700" cy="4351338"/>
          </a:xfrm>
        </p:spPr>
        <p:txBody>
          <a:bodyPr/>
          <a:lstStyle/>
          <a:p>
            <a:r>
              <a:rPr lang="en-US" dirty="0" smtClean="0"/>
              <a:t>Change X and continue the process till X vector is empty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4331" y="249289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4331" y="3140968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4331" y="3789040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4331" y="4437112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4331" y="5085184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331" y="5733256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5852" y="65160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(Feature vector)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2130590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1500 dimension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196965" y="3858782"/>
            <a:ext cx="539553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83968" y="2492896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283968" y="3140968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83968" y="3789040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83968" y="4437112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83968" y="5085184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83968" y="5733256"/>
            <a:ext cx="576064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39952" y="645333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Gamma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2132856"/>
            <a:ext cx="20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x 1 dimension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70955" y="3140968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70955" y="3789040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70955" y="4437112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170955" y="5085184"/>
            <a:ext cx="2433493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22476" y="58052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(Feature vector)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14971" y="2771636"/>
            <a:ext cx="221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N-3 x 1500 dimension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5211576" y="3858782"/>
            <a:ext cx="539553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Output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dirty="0" smtClean="0"/>
              <a:t> at each iteration is collected to build up a set of vector</a:t>
            </a:r>
          </a:p>
          <a:p>
            <a:r>
              <a:rPr lang="en-US" dirty="0" smtClean="0"/>
              <a:t>Learnt set of vectors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266083"/>
            <a:ext cx="4896544" cy="34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8068" y="2348880"/>
            <a:ext cx="78867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testing done?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76" y="1916832"/>
            <a:ext cx="5668208" cy="42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Algorithm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76361"/>
            <a:ext cx="7886700" cy="3849865"/>
          </a:xfrm>
        </p:spPr>
      </p:pic>
    </p:spTree>
    <p:extLst>
      <p:ext uri="{BB962C8B-B14F-4D97-AF65-F5344CB8AC3E}">
        <p14:creationId xmlns:p14="http://schemas.microsoft.com/office/powerpoint/2010/main" val="27223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Explained..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Auxiliary matrix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dirty="0" smtClean="0"/>
              <a:t> is individual vector 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is Identity matrix</a:t>
            </a:r>
          </a:p>
          <a:p>
            <a:pPr lvl="1"/>
            <a:r>
              <a:rPr lang="en-US" dirty="0" smtClean="0"/>
              <a:t>Order same as Si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24944"/>
            <a:ext cx="5676297" cy="9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Explained..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video is converted to features</a:t>
            </a:r>
          </a:p>
          <a:p>
            <a:pPr lvl="1"/>
            <a:r>
              <a:rPr lang="en-US" dirty="0" smtClean="0"/>
              <a:t>Similar to Data-pre processing for training</a:t>
            </a:r>
          </a:p>
          <a:p>
            <a:r>
              <a:rPr lang="en-US" dirty="0" smtClean="0"/>
              <a:t>For each xi vector in X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</a:t>
            </a:r>
            <a:r>
              <a:rPr lang="en-US" dirty="0" smtClean="0"/>
              <a:t> vector in used to reconstruct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</a:t>
            </a:r>
          </a:p>
          <a:p>
            <a:pPr lvl="1"/>
            <a:r>
              <a:rPr lang="en-US" dirty="0" smtClean="0"/>
              <a:t>A threshold is set</a:t>
            </a:r>
          </a:p>
          <a:p>
            <a:pPr lvl="1"/>
            <a:r>
              <a:rPr lang="en-US" dirty="0" smtClean="0"/>
              <a:t>If the Reconstruction error is very less, less than the threshold </a:t>
            </a:r>
          </a:p>
          <a:p>
            <a:pPr lvl="2"/>
            <a:r>
              <a:rPr lang="en-US" dirty="0" smtClean="0"/>
              <a:t>It is concluded as normal event</a:t>
            </a:r>
          </a:p>
          <a:p>
            <a:pPr lvl="1"/>
            <a:r>
              <a:rPr lang="en-US" dirty="0" smtClean="0"/>
              <a:t>Otherwise tat particular second is reported as an abnormal event</a:t>
            </a:r>
          </a:p>
        </p:txBody>
      </p:sp>
    </p:spTree>
    <p:extLst>
      <p:ext uri="{BB962C8B-B14F-4D97-AF65-F5344CB8AC3E}">
        <p14:creationId xmlns:p14="http://schemas.microsoft.com/office/powerpoint/2010/main" val="31924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Output Example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26027"/>
            <a:ext cx="6395288" cy="43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Frame Types Targeted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71296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presented an abnormal event detection method via sparse combination learning.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approach directly learns sparse combinations, which increase the testing speed hundreds of times without compromising effectiveness. 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method achieves </a:t>
            </a:r>
            <a:r>
              <a:rPr lang="en-US" dirty="0" smtClean="0"/>
              <a:t>good results. </a:t>
            </a:r>
            <a:r>
              <a:rPr lang="en-US" dirty="0"/>
              <a:t>It is related to but differ largely from traditional subspace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4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future work will be to extend the sparse combination learning framework to other video applications.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extended to detect various other kind of abnormal event that are usually encountered.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doing this a system which can detect any abnormality will be build which can deployed in various environments just encouraging portability.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algorithm should be carefully analyzed for areas where parallel processing is possible and suitably the algorithm should be tweaked which can help in achieving better accuracy.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3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571744"/>
            <a:ext cx="82296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abnormal events</a:t>
            </a:r>
            <a:r>
              <a:rPr lang="en-US" dirty="0" smtClean="0"/>
              <a:t> in a video.</a:t>
            </a:r>
          </a:p>
          <a:p>
            <a:r>
              <a:rPr lang="en-US" dirty="0" smtClean="0"/>
              <a:t>Based on inherent redundancy of video structures, we propose an efﬁcient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sparse combination learning</a:t>
            </a:r>
            <a:r>
              <a:rPr lang="en-US" dirty="0" smtClean="0"/>
              <a:t> framework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51209"/>
            <a:ext cx="7886700" cy="99417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Process (Block diagram)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3810" y="1942179"/>
            <a:ext cx="3249908" cy="6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Gather input data 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43809" y="2742279"/>
            <a:ext cx="3249908" cy="6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Clean and preprocess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3809" y="3545046"/>
            <a:ext cx="3249908" cy="6471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Use input data to train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3808" y="4358001"/>
            <a:ext cx="3249908" cy="6471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Optimize model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3808" y="5158101"/>
            <a:ext cx="3249908" cy="6471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Feed </a:t>
            </a:r>
            <a:r>
              <a:rPr lang="en-US" sz="1350" dirty="0" smtClean="0">
                <a:solidFill>
                  <a:prstClr val="white"/>
                </a:solidFill>
              </a:rPr>
              <a:t>test data </a:t>
            </a:r>
            <a:r>
              <a:rPr lang="en-US" sz="1350" dirty="0">
                <a:solidFill>
                  <a:prstClr val="white"/>
                </a:solidFill>
              </a:rPr>
              <a:t>to detect abnormal events</a:t>
            </a: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4468763" y="2589342"/>
            <a:ext cx="1" cy="152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036713" y="3355588"/>
            <a:ext cx="1" cy="152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036713" y="4177673"/>
            <a:ext cx="1" cy="152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36713" y="5005164"/>
            <a:ext cx="1" cy="152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0019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Flow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0351" y="2024571"/>
            <a:ext cx="20882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Pre-processing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3370351" y="3439815"/>
            <a:ext cx="2088232" cy="936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Training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370351" y="4855059"/>
            <a:ext cx="2088232" cy="9361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Testing</a:t>
            </a:r>
            <a:endParaRPr lang="en-US" sz="1600" dirty="0"/>
          </a:p>
        </p:txBody>
      </p:sp>
      <p:cxnSp>
        <p:nvCxnSpPr>
          <p:cNvPr id="8" name="Straight Arrow Connector 7"/>
          <p:cNvCxnSpPr>
            <a:endCxn id="4" idx="0"/>
          </p:cNvCxnSpPr>
          <p:nvPr/>
        </p:nvCxnSpPr>
        <p:spPr>
          <a:xfrm>
            <a:off x="4414467" y="1772816"/>
            <a:ext cx="0" cy="25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6092" y="1434262"/>
            <a:ext cx="72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Input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>
            <a:off x="4414467" y="2960675"/>
            <a:ext cx="0" cy="47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6" idx="0"/>
          </p:cNvCxnSpPr>
          <p:nvPr/>
        </p:nvCxnSpPr>
        <p:spPr>
          <a:xfrm>
            <a:off x="4414467" y="4375919"/>
            <a:ext cx="0" cy="47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50471" y="2984666"/>
            <a:ext cx="112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Features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8683" y="4461736"/>
            <a:ext cx="2938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S : Vector combination Learnt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endCxn id="6" idx="1"/>
          </p:cNvCxnSpPr>
          <p:nvPr/>
        </p:nvCxnSpPr>
        <p:spPr>
          <a:xfrm>
            <a:off x="3082319" y="5323111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07704" y="5138445"/>
            <a:ext cx="1130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Test Video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54327" y="6102628"/>
            <a:ext cx="2595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Output: Abnormal/Normal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6" idx="2"/>
          </p:cNvCxnSpPr>
          <p:nvPr/>
        </p:nvCxnSpPr>
        <p:spPr>
          <a:xfrm flipH="1">
            <a:off x="4414466" y="5791163"/>
            <a:ext cx="1" cy="3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24745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and Feature Extraction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82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en-US" dirty="0" smtClean="0"/>
              <a:t> : Video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 </a:t>
            </a:r>
            <a:r>
              <a:rPr lang="en-US" dirty="0" smtClean="0"/>
              <a:t>: Convert the video to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923190"/>
            <a:ext cx="4752528" cy="325377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5576" y="3645024"/>
            <a:ext cx="1944216" cy="187220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>
            <a:off x="2699792" y="4581128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96721" y="4211796"/>
            <a:ext cx="136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v2.imread()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80928"/>
            <a:ext cx="6125430" cy="3972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contd..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</a:t>
            </a:r>
            <a:r>
              <a:rPr lang="en-US" dirty="0"/>
              <a:t>: For each frame, resize it to 3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20x20</a:t>
            </a:r>
          </a:p>
          <a:p>
            <a:pPr lvl="2"/>
            <a:r>
              <a:rPr lang="en-US" dirty="0"/>
              <a:t>30x40</a:t>
            </a:r>
          </a:p>
          <a:p>
            <a:pPr lvl="2"/>
            <a:r>
              <a:rPr lang="en-US" dirty="0"/>
              <a:t>120x160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lowchart: Process 8"/>
          <p:cNvSpPr/>
          <p:nvPr/>
        </p:nvSpPr>
        <p:spPr>
          <a:xfrm>
            <a:off x="7020272" y="4001294"/>
            <a:ext cx="1800200" cy="43581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v2.resize()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6588224" y="4219203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324</TotalTime>
  <Words>801</Words>
  <Application>Microsoft Office PowerPoint</Application>
  <PresentationFormat>On-screen Show (4:3)</PresentationFormat>
  <Paragraphs>213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 2</vt:lpstr>
      <vt:lpstr>HDOfficeLightV0</vt:lpstr>
      <vt:lpstr>Office Theme</vt:lpstr>
      <vt:lpstr>Abnormal Event Detection </vt:lpstr>
      <vt:lpstr>What is Abnormal Event?</vt:lpstr>
      <vt:lpstr>Video Frame Types Targeted</vt:lpstr>
      <vt:lpstr>Problem Statement</vt:lpstr>
      <vt:lpstr>Overall Process (Block diagram) </vt:lpstr>
      <vt:lpstr>Work Flow</vt:lpstr>
      <vt:lpstr>Data Pre-Processing and Feature Extraction</vt:lpstr>
      <vt:lpstr>Data Pre-Processing</vt:lpstr>
      <vt:lpstr>Data Pre-Processing contd..</vt:lpstr>
      <vt:lpstr>Data Pre-Processing contd..</vt:lpstr>
      <vt:lpstr>Why scaling?</vt:lpstr>
      <vt:lpstr>Data Pre-Processing contd..</vt:lpstr>
      <vt:lpstr>Data Pre-Processing contd..</vt:lpstr>
      <vt:lpstr>Training</vt:lpstr>
      <vt:lpstr>Training Algorithm</vt:lpstr>
      <vt:lpstr>Training Explained..</vt:lpstr>
      <vt:lpstr>Training Explained..</vt:lpstr>
      <vt:lpstr>Training Explained..</vt:lpstr>
      <vt:lpstr>Training Explained..</vt:lpstr>
      <vt:lpstr>Training Explained..</vt:lpstr>
      <vt:lpstr>Training Explained..</vt:lpstr>
      <vt:lpstr>Training Explained..</vt:lpstr>
      <vt:lpstr>Training Output</vt:lpstr>
      <vt:lpstr>Testing</vt:lpstr>
      <vt:lpstr>How is testing done?</vt:lpstr>
      <vt:lpstr>Testing Algorithm</vt:lpstr>
      <vt:lpstr>Testing Explained..</vt:lpstr>
      <vt:lpstr>Testing Explained..</vt:lpstr>
      <vt:lpstr>Training Output Example</vt:lpstr>
      <vt:lpstr>Conclusion</vt:lpstr>
      <vt:lpstr>Future Works</vt:lpstr>
      <vt:lpstr>Thank You!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Abnormal Event Detection </dc:title>
  <dc:creator>DruidicHeretic</dc:creator>
  <cp:lastModifiedBy>Akshay Adiga</cp:lastModifiedBy>
  <cp:revision>81</cp:revision>
  <dcterms:created xsi:type="dcterms:W3CDTF">2016-01-09T03:38:30Z</dcterms:created>
  <dcterms:modified xsi:type="dcterms:W3CDTF">2016-05-06T03:11:44Z</dcterms:modified>
</cp:coreProperties>
</file>